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6" r:id="rId1"/>
  </p:sldMasterIdLst>
  <p:notesMasterIdLst>
    <p:notesMasterId r:id="rId31"/>
  </p:notesMasterIdLst>
  <p:handoutMasterIdLst>
    <p:handoutMasterId r:id="rId32"/>
  </p:handoutMasterIdLst>
  <p:sldIdLst>
    <p:sldId id="280" r:id="rId2"/>
    <p:sldId id="656" r:id="rId3"/>
    <p:sldId id="586" r:id="rId4"/>
    <p:sldId id="572" r:id="rId5"/>
    <p:sldId id="583" r:id="rId6"/>
    <p:sldId id="605" r:id="rId7"/>
    <p:sldId id="644" r:id="rId8"/>
    <p:sldId id="646" r:id="rId9"/>
    <p:sldId id="608" r:id="rId10"/>
    <p:sldId id="650" r:id="rId11"/>
    <p:sldId id="654" r:id="rId12"/>
    <p:sldId id="657" r:id="rId13"/>
    <p:sldId id="653" r:id="rId14"/>
    <p:sldId id="658" r:id="rId15"/>
    <p:sldId id="659" r:id="rId16"/>
    <p:sldId id="660" r:id="rId17"/>
    <p:sldId id="661" r:id="rId18"/>
    <p:sldId id="673" r:id="rId19"/>
    <p:sldId id="662" r:id="rId20"/>
    <p:sldId id="669" r:id="rId21"/>
    <p:sldId id="670" r:id="rId22"/>
    <p:sldId id="671" r:id="rId23"/>
    <p:sldId id="663" r:id="rId24"/>
    <p:sldId id="672" r:id="rId25"/>
    <p:sldId id="664" r:id="rId26"/>
    <p:sldId id="668" r:id="rId27"/>
    <p:sldId id="665" r:id="rId28"/>
    <p:sldId id="666" r:id="rId29"/>
    <p:sldId id="667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00FFFF"/>
    <a:srgbClr val="CC0000"/>
    <a:srgbClr val="034AFC"/>
    <a:srgbClr val="808080"/>
    <a:srgbClr val="B2B2B2"/>
    <a:srgbClr val="4D4D4D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9" autoAdjust="0"/>
    <p:restoredTop sz="94712" autoAdjust="0"/>
  </p:normalViewPr>
  <p:slideViewPr>
    <p:cSldViewPr snapToGrid="0">
      <p:cViewPr varScale="1">
        <p:scale>
          <a:sx n="91" d="100"/>
          <a:sy n="91" d="100"/>
        </p:scale>
        <p:origin x="-8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574" y="-78"/>
      </p:cViewPr>
      <p:guideLst>
        <p:guide orient="horz" pos="2879"/>
        <p:guide pos="2160"/>
      </p:guideLst>
    </p:cSldViewPr>
  </p:notes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8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1855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8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1855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53544B1-0929-45E1-BF8D-A138FB8DFE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4588" y="684213"/>
            <a:ext cx="4573587" cy="3430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2" tIns="45586" rIns="91172" bIns="45586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560B395-E057-46E8-BDF6-EE54034E0A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C2F4E3-4B9B-4EF9-8FD6-EC6A693D2ABB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3655F5-E783-4B9B-AF00-E7F8E147E81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685800"/>
            <a:ext cx="0" cy="0"/>
          </a:xfrm>
          <a:solidFill>
            <a:srgbClr val="FFFFFF"/>
          </a:solidFill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65625"/>
            <a:ext cx="5029200" cy="182563"/>
          </a:xfrm>
          <a:noFill/>
          <a:ln/>
        </p:spPr>
        <p:txBody>
          <a:bodyPr lIns="0" tIns="0" rIns="0" bIns="0">
            <a:spAutoFit/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18DCD3-197D-4C9F-851E-6D15D2623AF1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53DB17-007E-4544-8E2C-F3AAB4D7EA5A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3588" cy="3430587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F970B3-5621-465E-8DE3-4F8AB45ED4DB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3588" cy="3430587"/>
          </a:xfrm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F9B748-01EA-4ACA-B2FE-B0B1F1B4AFBF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3588" cy="3430587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8DBC5A-4556-4E25-ADCC-DAC9F327096E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3588" cy="3430587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406799-DFCF-4E64-8501-383AC9C85DE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4213"/>
            <a:ext cx="4573588" cy="3430587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ED9E58-762D-4797-AA9C-FE731EA449D7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685800"/>
            <a:ext cx="0" cy="0"/>
          </a:xfrm>
          <a:solidFill>
            <a:srgbClr val="FFFFFF"/>
          </a:solidFill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65625"/>
            <a:ext cx="5029200" cy="182563"/>
          </a:xfrm>
          <a:noFill/>
          <a:ln/>
        </p:spPr>
        <p:txBody>
          <a:bodyPr lIns="0" tIns="0" rIns="0" bIns="0">
            <a:spAutoFit/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39EA2B-135B-47A3-ABF8-7D319AFE7344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687388"/>
            <a:ext cx="0" cy="0"/>
          </a:xfrm>
          <a:solidFill>
            <a:srgbClr val="FFFFFF"/>
          </a:solidFill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65625"/>
            <a:ext cx="5029200" cy="182563"/>
          </a:xfrm>
          <a:noFill/>
          <a:ln/>
        </p:spPr>
        <p:txBody>
          <a:bodyPr lIns="0" tIns="0" rIns="0" bIns="0">
            <a:spAutoFit/>
          </a:bodyPr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0EEB21-29B2-4016-B084-D32613D446D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8C4BD-C406-4DEA-96FE-E618169F4F6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E6F786-9996-4D72-88FA-AAD8952AC9E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637B38-ADD4-4449-854B-643F6EBAC00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49F11A-13BC-4A3F-86B9-EE0A0A8BD9F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15D6E-B85B-4EF9-99A7-65AA1C4CB34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302E34-1392-4BCC-AF5E-0053B6E1C861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6D386-375A-4A51-ACE1-A7FD03AFD01E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429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95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954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954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429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429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F5EB8C9-EC5D-4B04-93D9-5BA6806A8C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DF126-AFEE-47F5-A7F3-8A52E5636953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Box 9"/>
          <p:cNvSpPr txBox="1">
            <a:spLocks noChangeArrowheads="1"/>
          </p:cNvSpPr>
          <p:nvPr userDrawn="1"/>
        </p:nvSpPr>
        <p:spPr bwMode="auto">
          <a:xfrm>
            <a:off x="7660679" y="6354093"/>
            <a:ext cx="11336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i="1" dirty="0" smtClean="0">
                <a:solidFill>
                  <a:srgbClr val="808080"/>
                </a:solidFill>
                <a:latin typeface="Times New Roman" pitchFamily="18" charset="0"/>
              </a:rPr>
              <a:t>CDS 130</a:t>
            </a:r>
            <a:endParaRPr lang="en-US" sz="2000" b="1" i="1" dirty="0">
              <a:solidFill>
                <a:srgbClr val="808080"/>
              </a:solidFill>
              <a:latin typeface="Times New Roman" pitchFamily="18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 flipV="1">
            <a:off x="469784" y="6266576"/>
            <a:ext cx="822960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6">
                    <a:lumMod val="75000"/>
                    <a:alpha val="52000"/>
                  </a:scheme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10800000" scaled="0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fcamelli@gmu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ks\teach\csi703\notes\week01_intro\zmovie_31M_32.5M_12fps-mjpeg_new.avi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ks\teach\csi703\notes\week01_intro\zmovie_31M_32.5M_surf_12fps-mjpeg_new.avi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ks\teach\csi703\notes\week01_intro\mov_wnw_puff_release_2.avi" TargetMode="Externa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mks\teach\csi703\notes\week01_intro\must_2682353_all.avi" TargetMode="Externa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ks\teach\csi703\notes\week01_intro\lpd17finetem.avi" TargetMode="Externa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ks\teach\csi703\notes\week01_intro\lpd17_cut_new_mjpeg_win.avi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mks\teach\csi703\notes\week01_intro\takesmk30dg_comp.avi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F:\mks\teach\csi703\notes\week01_intro\takepr230dg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7650" y="142875"/>
            <a:ext cx="8651875" cy="1990725"/>
          </a:xfrm>
        </p:spPr>
        <p:txBody>
          <a:bodyPr/>
          <a:lstStyle/>
          <a:p>
            <a:r>
              <a:rPr lang="en-US" sz="3700" dirty="0" smtClean="0"/>
              <a:t>CDS 130</a:t>
            </a:r>
            <a:endParaRPr lang="en-US" sz="37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7650" y="2314575"/>
            <a:ext cx="8651875" cy="4208463"/>
          </a:xfrm>
          <a:noFill/>
        </p:spPr>
        <p:txBody>
          <a:bodyPr lIns="0" rIns="0"/>
          <a:lstStyle/>
          <a:p>
            <a:r>
              <a:rPr lang="en-US" sz="3800" dirty="0" smtClean="0">
                <a:cs typeface="Times New Roman" pitchFamily="18" charset="0"/>
              </a:rPr>
              <a:t>Fernando E. Camelli</a:t>
            </a:r>
            <a:endParaRPr lang="en-US" sz="3800" baseline="30000" dirty="0" smtClean="0">
              <a:cs typeface="Times New Roman" pitchFamily="18" charset="0"/>
            </a:endParaRPr>
          </a:p>
          <a:p>
            <a:endParaRPr lang="en-US" dirty="0" smtClean="0"/>
          </a:p>
          <a:p>
            <a:r>
              <a:rPr lang="en-US" dirty="0" smtClean="0"/>
              <a:t>Department of Computational and Data Sciences</a:t>
            </a:r>
            <a:endParaRPr lang="en-US" dirty="0" smtClean="0">
              <a:cs typeface="Times New Roman" pitchFamily="18" charset="0"/>
            </a:endParaRPr>
          </a:p>
          <a:p>
            <a:r>
              <a:rPr lang="en-US" dirty="0" smtClean="0">
                <a:cs typeface="Times New Roman" pitchFamily="18" charset="0"/>
              </a:rPr>
              <a:t>George Mason University</a:t>
            </a:r>
          </a:p>
          <a:p>
            <a:endParaRPr lang="en-US" dirty="0" smtClean="0">
              <a:cs typeface="Times New Roman" pitchFamily="18" charset="0"/>
            </a:endParaRPr>
          </a:p>
          <a:p>
            <a:r>
              <a:rPr lang="en-US" sz="2400" dirty="0" smtClean="0">
                <a:cs typeface="Times New Roman" pitchFamily="18" charset="0"/>
              </a:rPr>
              <a:t>E-mail: </a:t>
            </a:r>
            <a:r>
              <a:rPr lang="en-US" sz="2400" dirty="0" smtClean="0">
                <a:cs typeface="Times New Roman" pitchFamily="18" charset="0"/>
                <a:hlinkClick r:id="rId3"/>
              </a:rPr>
              <a:t>fcamelli@gmu.edu</a:t>
            </a:r>
            <a:endParaRPr lang="en-US" sz="2400" dirty="0" smtClean="0">
              <a:cs typeface="Times New Roman" pitchFamily="18" charset="0"/>
            </a:endParaRPr>
          </a:p>
          <a:p>
            <a:r>
              <a:rPr lang="en-US" sz="2400" dirty="0" smtClean="0">
                <a:cs typeface="Times New Roman" pitchFamily="18" charset="0"/>
              </a:rPr>
              <a:t>Web</a:t>
            </a:r>
            <a:r>
              <a:rPr lang="en-US" sz="2400" dirty="0" smtClean="0">
                <a:cs typeface="Times New Roman" pitchFamily="18" charset="0"/>
              </a:rPr>
              <a:t>:</a:t>
            </a:r>
            <a:endParaRPr lang="en-US" sz="2400" dirty="0" smtClean="0">
              <a:cs typeface="Times New Roman" pitchFamily="18" charset="0"/>
            </a:endParaRPr>
          </a:p>
          <a:p>
            <a:endParaRPr lang="en-US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Spatial – Raster</a:t>
            </a:r>
          </a:p>
        </p:txBody>
      </p:sp>
      <p:sp>
        <p:nvSpPr>
          <p:cNvPr id="26631" name="Rectangle 10"/>
          <p:cNvSpPr>
            <a:spLocks noGrp="1" noChangeArrowheads="1"/>
          </p:cNvSpPr>
          <p:nvPr>
            <p:ph idx="1"/>
          </p:nvPr>
        </p:nvSpPr>
        <p:spPr>
          <a:xfrm>
            <a:off x="685800" y="1049338"/>
            <a:ext cx="8066088" cy="4114800"/>
          </a:xfrm>
        </p:spPr>
        <p:txBody>
          <a:bodyPr/>
          <a:lstStyle/>
          <a:p>
            <a:r>
              <a:rPr lang="en-US" smtClean="0"/>
              <a:t>Contours of concentration @ 100 sec</a:t>
            </a: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1471613" y="5791200"/>
            <a:ext cx="1509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135 meters</a:t>
            </a:r>
          </a:p>
        </p:txBody>
      </p: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7016750" y="5791200"/>
            <a:ext cx="15097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145 meters</a:t>
            </a: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4249738" y="5791200"/>
            <a:ext cx="1509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140 meters</a:t>
            </a:r>
          </a:p>
        </p:txBody>
      </p:sp>
      <p:pic>
        <p:nvPicPr>
          <p:cNvPr id="26630" name="Picture 9" descr="scale_co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8" y="2251075"/>
            <a:ext cx="703262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2" descr="zcut_cart_shad_140mts_100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3788" y="1579563"/>
            <a:ext cx="274161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3" descr="zcut_cart_shad_145mts_100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1579563"/>
            <a:ext cx="2741613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7938" y="2165350"/>
            <a:ext cx="904875" cy="214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rgbClr val="4D4D4D"/>
                </a:solidFill>
              </a:rPr>
              <a:t>Concentration</a:t>
            </a:r>
          </a:p>
        </p:txBody>
      </p:sp>
      <p:pic>
        <p:nvPicPr>
          <p:cNvPr id="26635" name="Picture 11" descr="zcut_cart_shad_135mts_100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5663" y="1579563"/>
            <a:ext cx="274161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Three Dimensional Cloud</a:t>
            </a:r>
          </a:p>
        </p:txBody>
      </p:sp>
      <p:pic>
        <p:nvPicPr>
          <p:cNvPr id="1288197" name="zmovie_31M_32.5M_12fps-mjpeg_new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9613" y="1600200"/>
            <a:ext cx="77247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1288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8819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88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88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819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Footprint </a:t>
            </a:r>
          </a:p>
        </p:txBody>
      </p:sp>
      <p:pic>
        <p:nvPicPr>
          <p:cNvPr id="1293317" name="zmovie_31M_32.5M_surf_12fps-mjpeg_new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9613" y="1600200"/>
            <a:ext cx="77247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129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933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9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93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33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zstations_lo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0700" y="2794000"/>
            <a:ext cx="36560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Concentration Profiles</a:t>
            </a:r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3724275" y="2806700"/>
            <a:ext cx="296863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4344988" y="3306763"/>
            <a:ext cx="296862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9702" name="Text Box 11"/>
          <p:cNvSpPr txBox="1">
            <a:spLocks noChangeArrowheads="1"/>
          </p:cNvSpPr>
          <p:nvPr/>
        </p:nvSpPr>
        <p:spPr bwMode="auto">
          <a:xfrm>
            <a:off x="4765675" y="2814638"/>
            <a:ext cx="296863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9703" name="Text Box 12"/>
          <p:cNvSpPr txBox="1">
            <a:spLocks noChangeArrowheads="1"/>
          </p:cNvSpPr>
          <p:nvPr/>
        </p:nvSpPr>
        <p:spPr bwMode="auto">
          <a:xfrm>
            <a:off x="5237163" y="3414713"/>
            <a:ext cx="296862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29704" name="Text Box 17"/>
          <p:cNvSpPr txBox="1">
            <a:spLocks noChangeArrowheads="1"/>
          </p:cNvSpPr>
          <p:nvPr/>
        </p:nvSpPr>
        <p:spPr bwMode="auto">
          <a:xfrm>
            <a:off x="3294063" y="1371600"/>
            <a:ext cx="2562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Average over 180 s</a:t>
            </a:r>
          </a:p>
        </p:txBody>
      </p:sp>
      <p:pic>
        <p:nvPicPr>
          <p:cNvPr id="29705" name="Picture 18" descr="conc_cart_flat_pt_01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25" y="1135643"/>
            <a:ext cx="2741613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6" name="Text Box 13"/>
          <p:cNvSpPr txBox="1">
            <a:spLocks noChangeArrowheads="1"/>
          </p:cNvSpPr>
          <p:nvPr/>
        </p:nvSpPr>
        <p:spPr bwMode="auto">
          <a:xfrm>
            <a:off x="354013" y="1143581"/>
            <a:ext cx="296862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1</a:t>
            </a:r>
          </a:p>
        </p:txBody>
      </p:sp>
      <p:pic>
        <p:nvPicPr>
          <p:cNvPr id="29707" name="Picture 19" descr="conc_cart_flat_pt_02_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9650" y="1171155"/>
            <a:ext cx="2741613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8" name="Text Box 16"/>
          <p:cNvSpPr txBox="1">
            <a:spLocks noChangeArrowheads="1"/>
          </p:cNvSpPr>
          <p:nvPr/>
        </p:nvSpPr>
        <p:spPr bwMode="auto">
          <a:xfrm>
            <a:off x="6104231" y="1182268"/>
            <a:ext cx="296863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2</a:t>
            </a:r>
          </a:p>
        </p:txBody>
      </p:sp>
      <p:pic>
        <p:nvPicPr>
          <p:cNvPr id="29709" name="Picture 20" descr="conc_cart_flat_pt_03_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425" y="3627791"/>
            <a:ext cx="2741613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0" name="Text Box 15"/>
          <p:cNvSpPr txBox="1">
            <a:spLocks noChangeArrowheads="1"/>
          </p:cNvSpPr>
          <p:nvPr/>
        </p:nvSpPr>
        <p:spPr bwMode="auto">
          <a:xfrm>
            <a:off x="360363" y="3659541"/>
            <a:ext cx="296862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3</a:t>
            </a:r>
          </a:p>
        </p:txBody>
      </p:sp>
      <p:pic>
        <p:nvPicPr>
          <p:cNvPr id="29711" name="Picture 21" descr="conc_cart_flat_pt_04_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9650" y="3627791"/>
            <a:ext cx="2741613" cy="261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2" name="Text Box 14"/>
          <p:cNvSpPr txBox="1">
            <a:spLocks noChangeArrowheads="1"/>
          </p:cNvSpPr>
          <p:nvPr/>
        </p:nvSpPr>
        <p:spPr bwMode="auto">
          <a:xfrm>
            <a:off x="6099469" y="3670654"/>
            <a:ext cx="296862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1600" b="1">
                <a:solidFill>
                  <a:srgbClr val="000000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160" tIns="46080" rIns="92160" bIns="46080"/>
          <a:lstStyle/>
          <a:p>
            <a:pPr defTabSz="457200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mtClean="0"/>
              <a:t>New York City</a:t>
            </a:r>
          </a:p>
        </p:txBody>
      </p:sp>
      <p:pic>
        <p:nvPicPr>
          <p:cNvPr id="30723" name="Picture 3" descr="nyc_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830098"/>
            <a:ext cx="4038600" cy="4066167"/>
          </a:xfr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506538" y="2132013"/>
            <a:ext cx="1981200" cy="15716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975225" y="1226658"/>
            <a:ext cx="3810000" cy="3106737"/>
            <a:chOff x="3288" y="1221"/>
            <a:chExt cx="2400" cy="1957"/>
          </a:xfrm>
        </p:grpSpPr>
        <p:pic>
          <p:nvPicPr>
            <p:cNvPr id="30729" name="Picture 6" descr="nyc_000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88" y="1221"/>
              <a:ext cx="2400" cy="1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0" name="Rectangle 7"/>
            <p:cNvSpPr>
              <a:spLocks noChangeArrowheads="1"/>
            </p:cNvSpPr>
            <p:nvPr/>
          </p:nvSpPr>
          <p:spPr bwMode="auto">
            <a:xfrm>
              <a:off x="3293" y="1228"/>
              <a:ext cx="2395" cy="195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26" name="Text Box 8"/>
          <p:cNvSpPr txBox="1">
            <a:spLocks noChangeArrowheads="1"/>
          </p:cNvSpPr>
          <p:nvPr/>
        </p:nvSpPr>
        <p:spPr bwMode="auto">
          <a:xfrm>
            <a:off x="3775896" y="2407944"/>
            <a:ext cx="10985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7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</a:p>
        </p:txBody>
      </p:sp>
      <p:sp>
        <p:nvSpPr>
          <p:cNvPr id="30727" name="Rectangle 9"/>
          <p:cNvSpPr>
            <a:spLocks noChangeArrowheads="1"/>
          </p:cNvSpPr>
          <p:nvPr/>
        </p:nvSpPr>
        <p:spPr bwMode="auto">
          <a:xfrm>
            <a:off x="3143250" y="2828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30728" name="Picture 10" descr="msg_geo_0003_cor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61588" y="4276845"/>
            <a:ext cx="4283075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err="1" smtClean="0"/>
              <a:t>Building</a:t>
            </a:r>
            <a:r>
              <a:rPr lang="es-ES_tradnl" smtClean="0"/>
              <a:t> </a:t>
            </a:r>
            <a:r>
              <a:rPr lang="es-ES_tradnl" err="1" smtClean="0"/>
              <a:t>Airwake</a:t>
            </a:r>
            <a:endParaRPr lang="es-ES" smtClean="0"/>
          </a:p>
        </p:txBody>
      </p:sp>
      <p:grpSp>
        <p:nvGrpSpPr>
          <p:cNvPr id="31747" name="Group 3"/>
          <p:cNvGrpSpPr>
            <a:grpSpLocks/>
          </p:cNvGrpSpPr>
          <p:nvPr/>
        </p:nvGrpSpPr>
        <p:grpSpPr bwMode="auto">
          <a:xfrm>
            <a:off x="1571629" y="1295409"/>
            <a:ext cx="6021388" cy="4572000"/>
            <a:chOff x="1073" y="816"/>
            <a:chExt cx="3793" cy="2880"/>
          </a:xfrm>
        </p:grpSpPr>
        <p:pic>
          <p:nvPicPr>
            <p:cNvPr id="31748" name="Picture 4" descr="new_emp_stat_one_pen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73" y="816"/>
              <a:ext cx="3793" cy="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49" name="Picture 5" descr="new_scale_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53" y="897"/>
              <a:ext cx="713" cy="1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en-US" sz="3200" smtClean="0"/>
              <a:t>One Penn Plaza Building</a:t>
            </a:r>
            <a:br>
              <a:rPr lang="en-US" sz="3200" smtClean="0"/>
            </a:br>
            <a:r>
              <a:rPr lang="en-US" sz="3200" smtClean="0"/>
              <a:t>Empire State Building</a:t>
            </a:r>
          </a:p>
        </p:txBody>
      </p:sp>
      <p:pic>
        <p:nvPicPr>
          <p:cNvPr id="32771" name="Picture 3" descr="msg04_disp_penn_00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2838" y="1227138"/>
            <a:ext cx="2925762" cy="2289175"/>
          </a:xfrm>
          <a:noFill/>
        </p:spPr>
      </p:pic>
      <p:pic>
        <p:nvPicPr>
          <p:cNvPr id="32773" name="Picture 5" descr="msg04_vel_empire_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tretch>
            <a:fillRect/>
          </a:stretch>
        </p:blipFill>
        <p:spPr>
          <a:xfrm>
            <a:off x="5334000" y="1934616"/>
            <a:ext cx="2438400" cy="1981200"/>
          </a:xfrm>
          <a:noFill/>
        </p:spPr>
      </p:pic>
      <p:pic>
        <p:nvPicPr>
          <p:cNvPr id="32772" name="Picture 4" descr="msg04_disp_penn_00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116013" y="3549650"/>
            <a:ext cx="2927350" cy="2205038"/>
          </a:xfrm>
          <a:noFill/>
        </p:spPr>
      </p:pic>
      <p:pic>
        <p:nvPicPr>
          <p:cNvPr id="32774" name="Picture 6" descr="msg04_vel_empire_0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tretch>
            <a:fillRect/>
          </a:stretch>
        </p:blipFill>
        <p:spPr>
          <a:xfrm>
            <a:off x="5334000" y="4068216"/>
            <a:ext cx="2438400" cy="1981200"/>
          </a:xfrm>
          <a:noFill/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911225" y="5816600"/>
            <a:ext cx="3371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Concentration levels (log scale)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546848" y="1395098"/>
            <a:ext cx="1847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Velocity vectors 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176338" y="5303838"/>
            <a:ext cx="2136775" cy="3762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One Plaza Building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5367926" y="5617137"/>
            <a:ext cx="2390775" cy="3762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Empire State Building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Velocity</a:t>
            </a:r>
            <a:r>
              <a:rPr lang="es-ES_tradnl" smtClean="0"/>
              <a:t> at 5 m AGL</a:t>
            </a:r>
            <a:endParaRPr lang="es-ES" smtClean="0"/>
          </a:p>
        </p:txBody>
      </p:sp>
      <p:grpSp>
        <p:nvGrpSpPr>
          <p:cNvPr id="33795" name="Group 3"/>
          <p:cNvGrpSpPr>
            <a:grpSpLocks noChangeAspect="1"/>
          </p:cNvGrpSpPr>
          <p:nvPr/>
        </p:nvGrpSpPr>
        <p:grpSpPr bwMode="auto">
          <a:xfrm>
            <a:off x="1149898" y="1317949"/>
            <a:ext cx="6943264" cy="4572000"/>
            <a:chOff x="469" y="545"/>
            <a:chExt cx="5171" cy="3405"/>
          </a:xfrm>
        </p:grpSpPr>
        <p:pic>
          <p:nvPicPr>
            <p:cNvPr id="33796" name="Picture 4" descr="new_vel_5mts_black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9" y="545"/>
              <a:ext cx="2550" cy="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7" name="Picture 5" descr="new_vertical_vel_5mts_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90" y="552"/>
              <a:ext cx="2550" cy="3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8" name="Picture 6" descr="new_scale_vert_vel_5mt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57" y="581"/>
              <a:ext cx="352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9" name="Picture 7" descr="new_scale_vel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08" y="587"/>
              <a:ext cx="34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Comparison: WNW and SW plumes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368300" y="1163638"/>
            <a:ext cx="8350250" cy="2227262"/>
            <a:chOff x="428" y="733"/>
            <a:chExt cx="5260" cy="1403"/>
          </a:xfrm>
        </p:grpSpPr>
        <p:pic>
          <p:nvPicPr>
            <p:cNvPr id="34827" name="Picture 4" descr="sw_conc_0020s_log_25mt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" y="733"/>
              <a:ext cx="1727" cy="1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8" name="Picture 5" descr="sw_conc_0400s_log_25mt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89" y="733"/>
              <a:ext cx="1727" cy="1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9" name="Picture 6" descr="sw_conc_0700s_log_25mt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61" y="733"/>
              <a:ext cx="1727" cy="1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820" name="Text Box 7"/>
          <p:cNvSpPr txBox="1">
            <a:spLocks noChangeArrowheads="1"/>
          </p:cNvSpPr>
          <p:nvPr/>
        </p:nvSpPr>
        <p:spPr bwMode="auto">
          <a:xfrm>
            <a:off x="1101725" y="3505200"/>
            <a:ext cx="13430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2860" tIns="11430" rIns="22860" bIns="11430">
            <a:spAutoFit/>
          </a:bodyPr>
          <a:lstStyle/>
          <a:p>
            <a:pPr defTabSz="4494213" eaLnBrk="1" hangingPunct="1"/>
            <a:r>
              <a:rPr lang="en-US" sz="2000"/>
              <a:t>10 seconds</a:t>
            </a:r>
          </a:p>
        </p:txBody>
      </p:sp>
      <p:sp>
        <p:nvSpPr>
          <p:cNvPr id="34821" name="Text Box 8"/>
          <p:cNvSpPr txBox="1">
            <a:spLocks noChangeArrowheads="1"/>
          </p:cNvSpPr>
          <p:nvPr/>
        </p:nvSpPr>
        <p:spPr bwMode="auto">
          <a:xfrm>
            <a:off x="3757613" y="3505200"/>
            <a:ext cx="1484312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2860" tIns="11430" rIns="22860" bIns="11430">
            <a:spAutoFit/>
          </a:bodyPr>
          <a:lstStyle/>
          <a:p>
            <a:pPr defTabSz="4494213" eaLnBrk="1" hangingPunct="1"/>
            <a:r>
              <a:rPr lang="en-US" sz="2000"/>
              <a:t>400 seconds</a:t>
            </a:r>
          </a:p>
        </p:txBody>
      </p:sp>
      <p:sp>
        <p:nvSpPr>
          <p:cNvPr id="34822" name="Text Box 9"/>
          <p:cNvSpPr txBox="1">
            <a:spLocks noChangeArrowheads="1"/>
          </p:cNvSpPr>
          <p:nvPr/>
        </p:nvSpPr>
        <p:spPr bwMode="auto">
          <a:xfrm>
            <a:off x="6543675" y="3505200"/>
            <a:ext cx="1484313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2860" tIns="11430" rIns="22860" bIns="11430">
            <a:spAutoFit/>
          </a:bodyPr>
          <a:lstStyle/>
          <a:p>
            <a:pPr defTabSz="4494213" eaLnBrk="1" hangingPunct="1"/>
            <a:r>
              <a:rPr lang="en-US" sz="2000"/>
              <a:t>700 seconds</a:t>
            </a:r>
          </a:p>
        </p:txBody>
      </p:sp>
      <p:grpSp>
        <p:nvGrpSpPr>
          <p:cNvPr id="34823" name="Group 10"/>
          <p:cNvGrpSpPr>
            <a:grpSpLocks/>
          </p:cNvGrpSpPr>
          <p:nvPr/>
        </p:nvGrpSpPr>
        <p:grpSpPr bwMode="auto">
          <a:xfrm>
            <a:off x="368300" y="3954463"/>
            <a:ext cx="8350250" cy="2227262"/>
            <a:chOff x="428" y="2491"/>
            <a:chExt cx="5260" cy="1403"/>
          </a:xfrm>
        </p:grpSpPr>
        <p:pic>
          <p:nvPicPr>
            <p:cNvPr id="34824" name="Picture 11" descr="wnw_conc_0020s_log_25mt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8" y="2491"/>
              <a:ext cx="1727" cy="1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5" name="Picture 12" descr="wnw_conc_0400s_log_25mts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89" y="2491"/>
              <a:ext cx="1727" cy="1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6" name="Picture 13" descr="wnw_conc_0700s_log_25mts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61" y="2491"/>
              <a:ext cx="1727" cy="1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Iso-concentration</a:t>
            </a:r>
          </a:p>
        </p:txBody>
      </p:sp>
      <p:pic>
        <p:nvPicPr>
          <p:cNvPr id="1301509" name="mov_wnw_puff_release_2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18071" y="1163978"/>
            <a:ext cx="5997513" cy="497535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34" fill="hold"/>
                                        <p:tgtEl>
                                          <p:spTgt spid="130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0150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01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01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150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Atmospheric Dispersion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480377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mtClean="0"/>
              <a:t>Study flow around buildings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Study flow around ships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Patterns/footprint of clouds of materials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mtClean="0"/>
              <a:t>Tools: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CAD: Computer Aided Design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CFD: Computational Fluid Dynamics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Visualization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Instantaneous Streamlines</a:t>
            </a:r>
          </a:p>
        </p:txBody>
      </p:sp>
      <p:pic>
        <p:nvPicPr>
          <p:cNvPr id="36867" name="Picture 3" descr="must_rib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1075" y="2667000"/>
            <a:ext cx="4113213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must_rib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088" y="1054100"/>
            <a:ext cx="4570412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Line 5"/>
          <p:cNvSpPr>
            <a:spLocks noChangeShapeType="1"/>
          </p:cNvSpPr>
          <p:nvPr/>
        </p:nvSpPr>
        <p:spPr bwMode="auto">
          <a:xfrm flipV="1">
            <a:off x="5843588" y="4610100"/>
            <a:ext cx="1092200" cy="965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H="1" flipV="1">
            <a:off x="255588" y="3022600"/>
            <a:ext cx="1371600" cy="1371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874713" y="5178425"/>
            <a:ext cx="3255962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Times New Roman" pitchFamily="18" charset="0"/>
              </a:rPr>
              <a:t>Wind direction</a:t>
            </a: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V="1">
            <a:off x="1446213" y="4292600"/>
            <a:ext cx="50800" cy="8890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V="1">
            <a:off x="4154488" y="5448300"/>
            <a:ext cx="1651000" cy="1651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186238" y="1095902"/>
            <a:ext cx="4570412" cy="3427413"/>
            <a:chOff x="2713" y="640"/>
            <a:chExt cx="2879" cy="2159"/>
          </a:xfrm>
        </p:grpSpPr>
        <p:pic>
          <p:nvPicPr>
            <p:cNvPr id="37900" name="Picture 3" descr="must8M_cut3_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13" y="640"/>
              <a:ext cx="2879" cy="215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37901" name="Line 4"/>
            <p:cNvSpPr>
              <a:spLocks noChangeShapeType="1"/>
            </p:cNvSpPr>
            <p:nvPr/>
          </p:nvSpPr>
          <p:spPr bwMode="auto">
            <a:xfrm flipH="1" flipV="1">
              <a:off x="3523" y="696"/>
              <a:ext cx="1288" cy="312"/>
            </a:xfrm>
            <a:prstGeom prst="line">
              <a:avLst/>
            </a:prstGeom>
            <a:noFill/>
            <a:ln w="25400">
              <a:noFill/>
              <a:round/>
              <a:headEnd/>
              <a:tailEnd type="triangl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2" name="Text Box 5"/>
            <p:cNvSpPr txBox="1">
              <a:spLocks noChangeArrowheads="1"/>
            </p:cNvSpPr>
            <p:nvPr/>
          </p:nvSpPr>
          <p:spPr bwMode="auto">
            <a:xfrm>
              <a:off x="4233" y="1009"/>
              <a:ext cx="1221" cy="2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Times New Roman" pitchFamily="18" charset="0"/>
                </a:rPr>
                <a:t>Release Location</a:t>
              </a:r>
            </a:p>
          </p:txBody>
        </p:sp>
      </p:grpSp>
      <p:sp>
        <p:nvSpPr>
          <p:cNvPr id="3789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Plume – Cut Planes</a:t>
            </a:r>
          </a:p>
        </p:txBody>
      </p:sp>
      <p:pic>
        <p:nvPicPr>
          <p:cNvPr id="37892" name="Picture 7" descr="must_conc_sca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025" y="1190732"/>
            <a:ext cx="2286000" cy="27432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grpSp>
        <p:nvGrpSpPr>
          <p:cNvPr id="37893" name="Group 8"/>
          <p:cNvGrpSpPr>
            <a:grpSpLocks/>
          </p:cNvGrpSpPr>
          <p:nvPr/>
        </p:nvGrpSpPr>
        <p:grpSpPr bwMode="auto">
          <a:xfrm>
            <a:off x="1238250" y="2806700"/>
            <a:ext cx="4570413" cy="3427413"/>
            <a:chOff x="736" y="1960"/>
            <a:chExt cx="2879" cy="2159"/>
          </a:xfrm>
        </p:grpSpPr>
        <p:pic>
          <p:nvPicPr>
            <p:cNvPr id="37897" name="Picture 9" descr="must8M_cut3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36" y="1960"/>
              <a:ext cx="2879" cy="2159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</p:pic>
        <p:sp>
          <p:nvSpPr>
            <p:cNvPr id="37898" name="Line 10"/>
            <p:cNvSpPr>
              <a:spLocks noChangeShapeType="1"/>
            </p:cNvSpPr>
            <p:nvPr/>
          </p:nvSpPr>
          <p:spPr bwMode="auto">
            <a:xfrm>
              <a:off x="2066" y="2072"/>
              <a:ext cx="1312" cy="1520"/>
            </a:xfrm>
            <a:prstGeom prst="line">
              <a:avLst/>
            </a:prstGeom>
            <a:noFill/>
            <a:ln w="25400">
              <a:noFill/>
              <a:round/>
              <a:headEnd/>
              <a:tailEnd type="triangl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899" name="Text Box 11"/>
            <p:cNvSpPr txBox="1">
              <a:spLocks noChangeArrowheads="1"/>
            </p:cNvSpPr>
            <p:nvPr/>
          </p:nvSpPr>
          <p:spPr bwMode="auto">
            <a:xfrm>
              <a:off x="2440" y="2105"/>
              <a:ext cx="1078" cy="2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solidFill>
                    <a:srgbClr val="000000"/>
                  </a:solidFill>
                  <a:latin typeface="Times New Roman" pitchFamily="18" charset="0"/>
                </a:rPr>
                <a:t>Wind direction</a:t>
              </a:r>
            </a:p>
          </p:txBody>
        </p:sp>
      </p:grpSp>
      <p:sp>
        <p:nvSpPr>
          <p:cNvPr id="37894" name="Text Box 12"/>
          <p:cNvSpPr txBox="1">
            <a:spLocks noChangeArrowheads="1"/>
          </p:cNvSpPr>
          <p:nvPr/>
        </p:nvSpPr>
        <p:spPr bwMode="auto">
          <a:xfrm>
            <a:off x="5897563" y="5799138"/>
            <a:ext cx="2600325" cy="409575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1.5 m above the ground</a:t>
            </a:r>
          </a:p>
        </p:txBody>
      </p:sp>
      <p:sp>
        <p:nvSpPr>
          <p:cNvPr id="37895" name="Text Box 13"/>
          <p:cNvSpPr txBox="1">
            <a:spLocks noChangeArrowheads="1"/>
          </p:cNvSpPr>
          <p:nvPr/>
        </p:nvSpPr>
        <p:spPr bwMode="auto">
          <a:xfrm>
            <a:off x="6146800" y="4548188"/>
            <a:ext cx="2600325" cy="409575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0000"/>
                </a:solidFill>
                <a:latin typeface="Times New Roman" pitchFamily="18" charset="0"/>
              </a:rPr>
              <a:t>5.2 m above the ground</a:t>
            </a:r>
          </a:p>
        </p:txBody>
      </p:sp>
      <p:sp>
        <p:nvSpPr>
          <p:cNvPr id="37896" name="Line 14"/>
          <p:cNvSpPr>
            <a:spLocks noChangeShapeType="1"/>
          </p:cNvSpPr>
          <p:nvPr/>
        </p:nvSpPr>
        <p:spPr bwMode="auto">
          <a:xfrm>
            <a:off x="4470400" y="1565802"/>
            <a:ext cx="2274888" cy="29098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lg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Concentration Level Iso-surface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217613" y="5807075"/>
            <a:ext cx="6586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Times New Roman" pitchFamily="18" charset="0"/>
              </a:rPr>
              <a:t>500 K                              4M                               31M</a:t>
            </a:r>
          </a:p>
        </p:txBody>
      </p:sp>
      <p:pic>
        <p:nvPicPr>
          <p:cNvPr id="5" name="must_2682353_al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00" y="1116420"/>
            <a:ext cx="8840788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160" tIns="46080" rIns="92160" bIns="46080"/>
          <a:lstStyle/>
          <a:p>
            <a:pPr defTabSz="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mtClean="0"/>
              <a:t>LPD 17 – San Antonio Class</a:t>
            </a:r>
            <a:endParaRPr lang="en-GB" baseline="30000" smtClean="0"/>
          </a:p>
        </p:txBody>
      </p:sp>
      <p:pic>
        <p:nvPicPr>
          <p:cNvPr id="39939" name="Picture 3" descr="lpd17mesh1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5805488" y="1270000"/>
            <a:ext cx="2741612" cy="2973388"/>
          </a:xfrm>
          <a:prstGeom prst="rect">
            <a:avLst/>
          </a:prstGeom>
          <a:noFill/>
          <a:ln w="9525">
            <a:solidFill>
              <a:srgbClr val="050341"/>
            </a:solidFill>
            <a:miter lim="800000"/>
            <a:headEnd/>
            <a:tailEnd/>
          </a:ln>
        </p:spPr>
      </p:pic>
      <p:pic>
        <p:nvPicPr>
          <p:cNvPr id="39940" name="Picture 4" descr="LPD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3100" y="3022600"/>
            <a:ext cx="2741613" cy="2973388"/>
          </a:xfrm>
          <a:prstGeom prst="rect">
            <a:avLst/>
          </a:prstGeom>
          <a:noFill/>
          <a:ln w="9525">
            <a:solidFill>
              <a:srgbClr val="050341"/>
            </a:solidFill>
            <a:miter lim="800000"/>
            <a:headEnd/>
            <a:tailEnd/>
          </a:ln>
        </p:spPr>
      </p:pic>
      <p:pic>
        <p:nvPicPr>
          <p:cNvPr id="39941" name="Picture 5" descr="lpd17mesh2"/>
          <p:cNvPicPr>
            <a:picLocks noChangeAspect="1" noChangeArrowheads="1"/>
          </p:cNvPicPr>
          <p:nvPr/>
        </p:nvPicPr>
        <p:blipFill>
          <a:blip r:embed="rId5" cstate="print">
            <a:lum bright="18000"/>
          </a:blip>
          <a:srcRect/>
          <a:stretch>
            <a:fillRect/>
          </a:stretch>
        </p:blipFill>
        <p:spPr bwMode="auto">
          <a:xfrm>
            <a:off x="622300" y="1270000"/>
            <a:ext cx="2741613" cy="2973388"/>
          </a:xfrm>
          <a:prstGeom prst="rect">
            <a:avLst/>
          </a:prstGeom>
          <a:noFill/>
          <a:ln w="9525">
            <a:solidFill>
              <a:srgbClr val="05034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160" tIns="46080" rIns="92160" bIns="46080"/>
          <a:lstStyle/>
          <a:p>
            <a:pPr defTabSz="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 smtClean="0"/>
              <a:t>Temperature Iso-Surface</a:t>
            </a:r>
            <a:endParaRPr lang="en-GB" sz="4800" baseline="30000" dirty="0" smtClean="0"/>
          </a:p>
        </p:txBody>
      </p:sp>
      <p:pic>
        <p:nvPicPr>
          <p:cNvPr id="4" name="lpd17finetem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8499" y="1137750"/>
            <a:ext cx="5067614" cy="506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2" cstate="print"/>
          <a:srcRect b="16161"/>
          <a:stretch>
            <a:fillRect/>
          </a:stretch>
        </p:blipFill>
        <p:spPr bwMode="auto">
          <a:xfrm>
            <a:off x="807858" y="1166830"/>
            <a:ext cx="7487190" cy="5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Absolute Velocity - Flow Past LPD 17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6871" name="lpd17_cut_new_mjpeg_win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01750" y="76200"/>
            <a:ext cx="6596063" cy="61833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520" fill="hold"/>
                                        <p:tgtEl>
                                          <p:spTgt spid="1316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1687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16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168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6871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T-AKE 1 – Dry Cargo/Ammunition Ship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923275" y="1127463"/>
            <a:ext cx="7275229" cy="5074786"/>
            <a:chOff x="586" y="496"/>
            <a:chExt cx="4931" cy="3461"/>
          </a:xfrm>
        </p:grpSpPr>
        <p:pic>
          <p:nvPicPr>
            <p:cNvPr id="44036" name="Picture 4" descr="TAKESRF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6" y="496"/>
              <a:ext cx="2303" cy="172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44037" name="Picture 5" descr="TAKESRF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" y="2230"/>
              <a:ext cx="2303" cy="172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44038" name="Picture 6" descr="TAKEMSH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12" y="496"/>
              <a:ext cx="2303" cy="172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pic>
          <p:nvPicPr>
            <p:cNvPr id="44039" name="Picture 7" descr="TAKEMSH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14" y="2223"/>
              <a:ext cx="2303" cy="172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Smoke – 30 deg – Comparison</a:t>
            </a:r>
          </a:p>
        </p:txBody>
      </p:sp>
      <p:pic>
        <p:nvPicPr>
          <p:cNvPr id="4" name="takesmk30dg_comp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8893" y="1171850"/>
            <a:ext cx="6276375" cy="503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Particles – 30 deg – No HVAC</a:t>
            </a:r>
          </a:p>
        </p:txBody>
      </p:sp>
      <p:pic>
        <p:nvPicPr>
          <p:cNvPr id="1315843" name="takepr230dg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9295" y="1194674"/>
            <a:ext cx="6267851" cy="5026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4" fill="hold"/>
                                        <p:tgtEl>
                                          <p:spTgt spid="13158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1584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1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158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584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FEFLO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65238"/>
            <a:ext cx="7772400" cy="4754562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Pre-Processing</a:t>
            </a:r>
          </a:p>
          <a:p>
            <a:pPr lvl="1"/>
            <a:r>
              <a:rPr lang="en-US" smtClean="0"/>
              <a:t>CAD                       		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en-US" smtClean="0">
                <a:solidFill>
                  <a:srgbClr val="FF3300"/>
                </a:solidFill>
                <a:sym typeface="Symbol" pitchFamily="18" charset="2"/>
              </a:rPr>
              <a:t>FECAD</a:t>
            </a:r>
          </a:p>
          <a:p>
            <a:pPr lvl="1"/>
            <a:r>
              <a:rPr lang="en-US" smtClean="0"/>
              <a:t>Grid generation     		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en-US" smtClean="0">
                <a:solidFill>
                  <a:srgbClr val="FF3300"/>
                </a:solidFill>
                <a:sym typeface="Symbol" pitchFamily="18" charset="2"/>
              </a:rPr>
              <a:t>FRGEN3D</a:t>
            </a:r>
          </a:p>
          <a:p>
            <a:pPr lvl="1"/>
            <a:endParaRPr lang="en-US" smtClean="0"/>
          </a:p>
          <a:p>
            <a:r>
              <a:rPr lang="en-US" smtClean="0"/>
              <a:t>Solution</a:t>
            </a:r>
          </a:p>
          <a:p>
            <a:pPr lvl="1"/>
            <a:r>
              <a:rPr lang="en-US" smtClean="0"/>
              <a:t>Flow solution        		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en-US" smtClean="0">
                <a:solidFill>
                  <a:srgbClr val="FF3300"/>
                </a:solidFill>
              </a:rPr>
              <a:t>FEFLO</a:t>
            </a:r>
          </a:p>
          <a:p>
            <a:pPr lvl="1"/>
            <a:endParaRPr lang="en-US" smtClean="0"/>
          </a:p>
          <a:p>
            <a:r>
              <a:rPr lang="en-US" smtClean="0"/>
              <a:t>Post-Processing</a:t>
            </a:r>
          </a:p>
          <a:p>
            <a:pPr lvl="1"/>
            <a:r>
              <a:rPr lang="en-US" smtClean="0"/>
              <a:t>Visualization          		</a:t>
            </a:r>
            <a:r>
              <a:rPr lang="en-US" smtClean="0">
                <a:sym typeface="Symbol" pitchFamily="18" charset="2"/>
              </a:rPr>
              <a:t> </a:t>
            </a:r>
            <a:r>
              <a:rPr lang="en-US" smtClean="0">
                <a:solidFill>
                  <a:srgbClr val="FF3300"/>
                </a:solidFill>
                <a:sym typeface="Symbol" pitchFamily="18" charset="2"/>
              </a:rPr>
              <a:t>ZFEM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157413"/>
            <a:ext cx="7772400" cy="1727200"/>
          </a:xfrm>
        </p:spPr>
        <p:txBody>
          <a:bodyPr/>
          <a:lstStyle/>
          <a:p>
            <a:r>
              <a:rPr lang="en-US" smtClean="0"/>
              <a:t>Some Examples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Inputs for CFD Models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95400"/>
            <a:ext cx="7772400" cy="4889500"/>
          </a:xfrm>
        </p:spPr>
        <p:txBody>
          <a:bodyPr/>
          <a:lstStyle/>
          <a:p>
            <a:r>
              <a:rPr lang="en-US" smtClean="0"/>
              <a:t>Topography of landscape</a:t>
            </a:r>
          </a:p>
          <a:p>
            <a:r>
              <a:rPr lang="en-US" smtClean="0"/>
              <a:t>Building heights with footprints (locations)</a:t>
            </a:r>
          </a:p>
          <a:p>
            <a:r>
              <a:rPr lang="en-US" smtClean="0"/>
              <a:t>Other characteristics:</a:t>
            </a:r>
          </a:p>
          <a:p>
            <a:pPr lvl="1"/>
            <a:r>
              <a:rPr lang="en-US" smtClean="0"/>
              <a:t>Surface roughness</a:t>
            </a:r>
          </a:p>
          <a:p>
            <a:pPr lvl="1"/>
            <a:r>
              <a:rPr lang="en-US" smtClean="0"/>
              <a:t>Vegetative covers</a:t>
            </a:r>
          </a:p>
          <a:p>
            <a:pPr lvl="1"/>
            <a:r>
              <a:rPr lang="en-US" smtClean="0"/>
              <a:t>Building materials</a:t>
            </a:r>
          </a:p>
          <a:p>
            <a:r>
              <a:rPr lang="en-US" smtClean="0"/>
              <a:t>Data are 3D in nature</a:t>
            </a:r>
          </a:p>
          <a:p>
            <a:r>
              <a:rPr lang="en-US" smtClean="0"/>
              <a:t>Some are commonly stored in GIS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George Mason University, Fairfax, VA</a:t>
            </a:r>
          </a:p>
        </p:txBody>
      </p:sp>
      <p:grpSp>
        <p:nvGrpSpPr>
          <p:cNvPr id="22531" name="Group 26"/>
          <p:cNvGrpSpPr>
            <a:grpSpLocks/>
          </p:cNvGrpSpPr>
          <p:nvPr/>
        </p:nvGrpSpPr>
        <p:grpSpPr bwMode="auto">
          <a:xfrm>
            <a:off x="1166813" y="909638"/>
            <a:ext cx="6399212" cy="5341937"/>
            <a:chOff x="735" y="573"/>
            <a:chExt cx="4031" cy="3365"/>
          </a:xfrm>
        </p:grpSpPr>
        <p:pic>
          <p:nvPicPr>
            <p:cNvPr id="22532" name="Picture 24" descr="gmu_campus_rect_cro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5" y="573"/>
              <a:ext cx="4031" cy="3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3" name="Line 22"/>
            <p:cNvSpPr>
              <a:spLocks noChangeShapeType="1"/>
            </p:cNvSpPr>
            <p:nvPr/>
          </p:nvSpPr>
          <p:spPr bwMode="auto">
            <a:xfrm>
              <a:off x="1827" y="2422"/>
              <a:ext cx="1210" cy="23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534" name="Text Box 21"/>
            <p:cNvSpPr txBox="1">
              <a:spLocks noChangeArrowheads="1"/>
            </p:cNvSpPr>
            <p:nvPr/>
          </p:nvSpPr>
          <p:spPr bwMode="auto">
            <a:xfrm>
              <a:off x="759" y="2291"/>
              <a:ext cx="109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rgbClr val="000000"/>
                  </a:solidFill>
                  <a:latin typeface="Times New Roman" pitchFamily="18" charset="0"/>
                </a:rPr>
                <a:t>We are 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</a:t>
            </a: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8788" y="1295400"/>
            <a:ext cx="3810000" cy="4114800"/>
          </a:xfrm>
        </p:spPr>
        <p:txBody>
          <a:bodyPr/>
          <a:lstStyle/>
          <a:p>
            <a:r>
              <a:rPr lang="en-US" sz="2400" smtClean="0"/>
              <a:t>Topographic and Building data for GMU-Fairfax campus, VA</a:t>
            </a:r>
          </a:p>
          <a:p>
            <a:r>
              <a:rPr lang="en-US" sz="2400" smtClean="0"/>
              <a:t>Original data: 5-feet contours</a:t>
            </a:r>
          </a:p>
          <a:p>
            <a:r>
              <a:rPr lang="en-US" sz="2400" smtClean="0"/>
              <a:t>Converted to raster (grid) and TIN</a:t>
            </a:r>
          </a:p>
        </p:txBody>
      </p:sp>
      <p:pic>
        <p:nvPicPr>
          <p:cNvPr id="23556" name="Picture 6" descr="contour_building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78313" y="1449388"/>
            <a:ext cx="4570412" cy="3497262"/>
          </a:xfrm>
          <a:noFill/>
        </p:spPr>
      </p:pic>
      <p:pic>
        <p:nvPicPr>
          <p:cNvPr id="23557" name="Picture 7" descr="campus_eleva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75" y="4027488"/>
            <a:ext cx="36560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Mesh from Raster Data</a:t>
            </a:r>
          </a:p>
        </p:txBody>
      </p:sp>
      <p:pic>
        <p:nvPicPr>
          <p:cNvPr id="24579" name="Picture 6" descr="3d_campus_surf_c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1582" y="1255993"/>
            <a:ext cx="585089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7" descr="3d_campus_surf_mesh_zoom_cart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3169" y="3812342"/>
            <a:ext cx="585089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Temporal – Raster</a:t>
            </a:r>
          </a:p>
        </p:txBody>
      </p:sp>
      <p:sp>
        <p:nvSpPr>
          <p:cNvPr id="25609" name="Rectangle 32"/>
          <p:cNvSpPr>
            <a:spLocks noGrp="1" noChangeArrowheads="1"/>
          </p:cNvSpPr>
          <p:nvPr>
            <p:ph idx="1"/>
          </p:nvPr>
        </p:nvSpPr>
        <p:spPr>
          <a:xfrm>
            <a:off x="685800" y="1049338"/>
            <a:ext cx="8066088" cy="4114800"/>
          </a:xfrm>
        </p:spPr>
        <p:txBody>
          <a:bodyPr/>
          <a:lstStyle/>
          <a:p>
            <a:r>
              <a:rPr lang="en-US" smtClean="0"/>
              <a:t>Contours of concentration @ 140 m above sea level</a:t>
            </a:r>
          </a:p>
        </p:txBody>
      </p:sp>
      <p:pic>
        <p:nvPicPr>
          <p:cNvPr id="25603" name="Picture 26" descr="zcut_cart_140mts_050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4263" y="1541463"/>
            <a:ext cx="274161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7" descr="zcut_cart_140mts_100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0163" y="1541463"/>
            <a:ext cx="274161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28"/>
          <p:cNvSpPr txBox="1">
            <a:spLocks noChangeArrowheads="1"/>
          </p:cNvSpPr>
          <p:nvPr/>
        </p:nvSpPr>
        <p:spPr bwMode="auto">
          <a:xfrm>
            <a:off x="1752600" y="5791200"/>
            <a:ext cx="960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10 sec</a:t>
            </a:r>
          </a:p>
        </p:txBody>
      </p:sp>
      <p:sp>
        <p:nvSpPr>
          <p:cNvPr id="25606" name="Text Box 29"/>
          <p:cNvSpPr txBox="1">
            <a:spLocks noChangeArrowheads="1"/>
          </p:cNvSpPr>
          <p:nvPr/>
        </p:nvSpPr>
        <p:spPr bwMode="auto">
          <a:xfrm>
            <a:off x="7200900" y="5791200"/>
            <a:ext cx="1101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100 sec</a:t>
            </a:r>
          </a:p>
        </p:txBody>
      </p:sp>
      <p:sp>
        <p:nvSpPr>
          <p:cNvPr id="25607" name="Text Box 30"/>
          <p:cNvSpPr txBox="1">
            <a:spLocks noChangeArrowheads="1"/>
          </p:cNvSpPr>
          <p:nvPr/>
        </p:nvSpPr>
        <p:spPr bwMode="auto">
          <a:xfrm>
            <a:off x="4514850" y="5791200"/>
            <a:ext cx="960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b="1"/>
              <a:t>50 sec</a:t>
            </a:r>
          </a:p>
        </p:txBody>
      </p:sp>
      <p:pic>
        <p:nvPicPr>
          <p:cNvPr id="25608" name="Picture 31" descr="scale_con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188" y="2251075"/>
            <a:ext cx="703262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Text Box 33"/>
          <p:cNvSpPr txBox="1">
            <a:spLocks noChangeArrowheads="1"/>
          </p:cNvSpPr>
          <p:nvPr/>
        </p:nvSpPr>
        <p:spPr bwMode="auto">
          <a:xfrm>
            <a:off x="7938" y="2165350"/>
            <a:ext cx="904875" cy="214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rgbClr val="4D4D4D"/>
                </a:solidFill>
              </a:rPr>
              <a:t>Concentration</a:t>
            </a:r>
          </a:p>
        </p:txBody>
      </p:sp>
      <p:pic>
        <p:nvPicPr>
          <p:cNvPr id="25611" name="Picture 25" descr="zcut_cart_140mts_010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2013" y="1541463"/>
            <a:ext cx="2741612" cy="411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11002</TotalTime>
  <Words>301</Words>
  <Application>Microsoft Office PowerPoint</Application>
  <PresentationFormat>On-screen Show (4:3)</PresentationFormat>
  <Paragraphs>117</Paragraphs>
  <Slides>29</Slides>
  <Notes>18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CDS 130</vt:lpstr>
      <vt:lpstr>Atmospheric Dispersion</vt:lpstr>
      <vt:lpstr>FEFLO Model</vt:lpstr>
      <vt:lpstr>Some Examples </vt:lpstr>
      <vt:lpstr>Inputs for CFD Models</vt:lpstr>
      <vt:lpstr>George Mason University, Fairfax, VA</vt:lpstr>
      <vt:lpstr>Data</vt:lpstr>
      <vt:lpstr>Mesh from Raster Data</vt:lpstr>
      <vt:lpstr>Temporal – Raster</vt:lpstr>
      <vt:lpstr>Spatial – Raster</vt:lpstr>
      <vt:lpstr>Three Dimensional Cloud</vt:lpstr>
      <vt:lpstr>Footprint </vt:lpstr>
      <vt:lpstr>Concentration Profiles</vt:lpstr>
      <vt:lpstr>New York City</vt:lpstr>
      <vt:lpstr>Building Airwake</vt:lpstr>
      <vt:lpstr>One Penn Plaza Building Empire State Building</vt:lpstr>
      <vt:lpstr>Velocity at 5 m AGL</vt:lpstr>
      <vt:lpstr>Comparison: WNW and SW plumes</vt:lpstr>
      <vt:lpstr>Iso-concentration</vt:lpstr>
      <vt:lpstr>Instantaneous Streamlines</vt:lpstr>
      <vt:lpstr>Plume – Cut Planes</vt:lpstr>
      <vt:lpstr>Concentration Level Iso-surface</vt:lpstr>
      <vt:lpstr>LPD 17 – San Antonio Class</vt:lpstr>
      <vt:lpstr>Temperature Iso-Surface</vt:lpstr>
      <vt:lpstr>Absolute Velocity - Flow Past LPD 17  </vt:lpstr>
      <vt:lpstr>Slide 26</vt:lpstr>
      <vt:lpstr>T-AKE 1 – Dry Cargo/Ammunition Ship</vt:lpstr>
      <vt:lpstr>Smoke – 30 deg – Comparison</vt:lpstr>
      <vt:lpstr>Particles – 30 deg – No HVAC</vt:lpstr>
    </vt:vector>
  </TitlesOfParts>
  <Company>GMU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CSI 703 - Introduction</dc:title>
  <dc:subject>Class 1</dc:subject>
  <dc:creator>F. Camelli</dc:creator>
  <cp:lastModifiedBy>mks</cp:lastModifiedBy>
  <cp:revision>553</cp:revision>
  <cp:lastPrinted>1999-06-08T05:31:46Z</cp:lastPrinted>
  <dcterms:created xsi:type="dcterms:W3CDTF">1999-06-07T01:57:33Z</dcterms:created>
  <dcterms:modified xsi:type="dcterms:W3CDTF">2010-06-03T14:45:41Z</dcterms:modified>
</cp:coreProperties>
</file>